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714" autoAdjust="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26.09.2011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ru-RU" sz="4800" cap="none" dirty="0" smtClean="0">
                <a:solidFill>
                  <a:srgbClr val="4E3B30">
                    <a:shade val="75000"/>
                  </a:srgbClr>
                </a:solidFill>
                <a:effectLst/>
                <a:latin typeface="Century Schoolbook" pitchFamily="18" charset="0"/>
                <a:ea typeface="+mn-ea"/>
                <a:cs typeface="+mn-cs"/>
              </a:rPr>
              <a:t>Десятилетняя История Становления Прихода </a:t>
            </a:r>
            <a:br>
              <a:rPr lang="ru-RU" sz="4800" cap="none" dirty="0" smtClean="0">
                <a:solidFill>
                  <a:srgbClr val="4E3B30">
                    <a:shade val="75000"/>
                  </a:srgbClr>
                </a:solidFill>
                <a:effectLst/>
                <a:latin typeface="Century Schoolbook" pitchFamily="18" charset="0"/>
                <a:ea typeface="+mn-ea"/>
                <a:cs typeface="+mn-cs"/>
              </a:rPr>
            </a:br>
            <a:endParaRPr lang="ru-RU" sz="4800" dirty="0">
              <a:latin typeface="Century Schoolbook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latin typeface="Century Schoolbook" pitchFamily="18" charset="0"/>
              </a:rPr>
              <a:t>Церковь Святителя Тихона </a:t>
            </a:r>
          </a:p>
          <a:p>
            <a:pPr algn="ctr"/>
            <a:r>
              <a:rPr lang="ru-RU" dirty="0" smtClean="0">
                <a:latin typeface="Century Schoolbook" pitchFamily="18" charset="0"/>
              </a:rPr>
              <a:t>и </a:t>
            </a:r>
            <a:r>
              <a:rPr lang="ru-RU" dirty="0" err="1" smtClean="0">
                <a:latin typeface="Century Schoolbook" pitchFamily="18" charset="0"/>
              </a:rPr>
              <a:t>Новомучеников</a:t>
            </a:r>
            <a:r>
              <a:rPr lang="ru-RU" dirty="0" smtClean="0">
                <a:latin typeface="Century Schoolbook" pitchFamily="18" charset="0"/>
              </a:rPr>
              <a:t> Российских</a:t>
            </a:r>
            <a:endParaRPr lang="ru-RU" dirty="0">
              <a:latin typeface="Century Schoolbook" pitchFamily="18" charset="0"/>
            </a:endParaRPr>
          </a:p>
        </p:txBody>
      </p:sp>
      <p:pic>
        <p:nvPicPr>
          <p:cNvPr id="4" name="Рисунок 3" descr="святитель Тих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86116" y="357166"/>
            <a:ext cx="2611433" cy="335755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cap="none" dirty="0" smtClean="0">
                <a:latin typeface="Century Schoolbook" pitchFamily="18" charset="0"/>
              </a:rPr>
              <a:t>2006 – 2010 – Отец Вячеслав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Century Schoolbook" pitchFamily="18" charset="0"/>
              </a:rPr>
              <a:t>Снова начались поиски священника для прихода. </a:t>
            </a:r>
            <a:endParaRPr lang="ru-RU" dirty="0" smtClean="0">
              <a:latin typeface="Century Schoolbook" pitchFamily="18" charset="0"/>
            </a:endParaRPr>
          </a:p>
          <a:p>
            <a:r>
              <a:rPr lang="ru-RU" dirty="0" smtClean="0">
                <a:latin typeface="Century Schoolbook" pitchFamily="18" charset="0"/>
              </a:rPr>
              <a:t>Через </a:t>
            </a:r>
            <a:r>
              <a:rPr lang="ru-RU" dirty="0" smtClean="0">
                <a:latin typeface="Century Schoolbook" pitchFamily="18" charset="0"/>
              </a:rPr>
              <a:t>какое-то время </a:t>
            </a:r>
            <a:r>
              <a:rPr lang="ru-RU" dirty="0" smtClean="0">
                <a:latin typeface="Century Schoolbook" pitchFamily="18" charset="0"/>
              </a:rPr>
              <a:t>приехал </a:t>
            </a:r>
            <a:r>
              <a:rPr lang="ru-RU" dirty="0" smtClean="0">
                <a:latin typeface="Century Schoolbook" pitchFamily="18" charset="0"/>
              </a:rPr>
              <a:t>на службу Отец Владимир из Свято-Троицкой Церкви в Торонто, выслушал прихожан и направил </a:t>
            </a:r>
            <a:r>
              <a:rPr lang="ru-RU" dirty="0" smtClean="0">
                <a:latin typeface="Century Schoolbook" pitchFamily="18" charset="0"/>
              </a:rPr>
              <a:t>Отца </a:t>
            </a:r>
            <a:r>
              <a:rPr lang="ru-RU" dirty="0" smtClean="0">
                <a:latin typeface="Century Schoolbook" pitchFamily="18" charset="0"/>
              </a:rPr>
              <a:t>Вячеслава </a:t>
            </a:r>
          </a:p>
          <a:p>
            <a:r>
              <a:rPr lang="ru-RU" smtClean="0">
                <a:latin typeface="Century Schoolbook" pitchFamily="18" charset="0"/>
              </a:rPr>
              <a:t>Спустя </a:t>
            </a:r>
            <a:r>
              <a:rPr lang="ru-RU" dirty="0" smtClean="0">
                <a:latin typeface="Century Schoolbook" pitchFamily="18" charset="0"/>
              </a:rPr>
              <a:t>несколько месяцев перерыва службы в сербской церкви возобновились по субботам раз в три недели</a:t>
            </a:r>
            <a:r>
              <a:rPr lang="ru-RU" dirty="0" smtClean="0">
                <a:latin typeface="Century Schoolbook" pitchFamily="18" charset="0"/>
              </a:rPr>
              <a:t>.</a:t>
            </a:r>
            <a:endParaRPr lang="ru-RU" dirty="0">
              <a:latin typeface="Century Schoolbook" pitchFamily="18" charset="0"/>
            </a:endParaRPr>
          </a:p>
        </p:txBody>
      </p:sp>
      <p:pic>
        <p:nvPicPr>
          <p:cNvPr id="11" name="Содержимое 10" descr="815392511_g8S2Q-O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29190" y="1309762"/>
            <a:ext cx="3990972" cy="2655647"/>
          </a:xfrm>
        </p:spPr>
      </p:pic>
      <p:pic>
        <p:nvPicPr>
          <p:cNvPr id="12" name="Рисунок 11" descr="1246022779_JimzD-X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45624" y="4065725"/>
            <a:ext cx="3984094" cy="264942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cap="none" dirty="0" smtClean="0">
                <a:latin typeface="Century Schoolbook" pitchFamily="18" charset="0"/>
              </a:rPr>
              <a:t>2010 – 2011 Поиски помещения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>
                <a:latin typeface="Century Schoolbook" pitchFamily="18" charset="0"/>
              </a:rPr>
              <a:t>Н</a:t>
            </a:r>
            <a:r>
              <a:rPr lang="ru-RU" dirty="0" smtClean="0">
                <a:latin typeface="Century Schoolbook" pitchFamily="18" charset="0"/>
              </a:rPr>
              <a:t>ачались </a:t>
            </a:r>
            <a:r>
              <a:rPr lang="ru-RU" dirty="0" smtClean="0">
                <a:latin typeface="Century Schoolbook" pitchFamily="18" charset="0"/>
              </a:rPr>
              <a:t>поиски собственного помещения – в 2010 </a:t>
            </a:r>
            <a:r>
              <a:rPr lang="ru-RU" dirty="0" smtClean="0">
                <a:latin typeface="Century Schoolbook" pitchFamily="18" charset="0"/>
              </a:rPr>
              <a:t>г. собрание </a:t>
            </a:r>
            <a:r>
              <a:rPr lang="ru-RU" dirty="0" smtClean="0">
                <a:latin typeface="Century Schoolbook" pitchFamily="18" charset="0"/>
              </a:rPr>
              <a:t>прихожан при рассмотрении альтернатив приобретения и аренды помещения высказалось в пользу покупки, однако, в связи с возникшими непреодолимыми </a:t>
            </a:r>
            <a:r>
              <a:rPr lang="ru-RU" dirty="0" smtClean="0">
                <a:latin typeface="Century Schoolbook" pitchFamily="18" charset="0"/>
              </a:rPr>
              <a:t>финансовыми </a:t>
            </a:r>
            <a:r>
              <a:rPr lang="ru-RU" dirty="0" smtClean="0">
                <a:latin typeface="Century Schoolbook" pitchFamily="18" charset="0"/>
              </a:rPr>
              <a:t>трудностями, было решено найти помещение для аренды. </a:t>
            </a:r>
            <a:endParaRPr lang="ru-RU" dirty="0" smtClean="0">
              <a:latin typeface="Century Schoolbook" pitchFamily="18" charset="0"/>
            </a:endParaRPr>
          </a:p>
          <a:p>
            <a:r>
              <a:rPr lang="ru-RU" dirty="0" smtClean="0">
                <a:latin typeface="Century Schoolbook" pitchFamily="18" charset="0"/>
              </a:rPr>
              <a:t>В </a:t>
            </a:r>
            <a:r>
              <a:rPr lang="ru-RU" dirty="0" smtClean="0">
                <a:latin typeface="Century Schoolbook" pitchFamily="18" charset="0"/>
              </a:rPr>
              <a:t>начале апреля 2011 года был подписан договор аренды и с 18 апреля службы проводятся на </a:t>
            </a:r>
            <a:r>
              <a:rPr lang="ru-RU" dirty="0" err="1" smtClean="0">
                <a:latin typeface="Century Schoolbook" pitchFamily="18" charset="0"/>
              </a:rPr>
              <a:t>Бриджпорт</a:t>
            </a:r>
            <a:r>
              <a:rPr lang="ru-RU" dirty="0" smtClean="0">
                <a:latin typeface="Century Schoolbook" pitchFamily="18" charset="0"/>
              </a:rPr>
              <a:t> </a:t>
            </a:r>
            <a:r>
              <a:rPr lang="ru-RU" dirty="0" err="1" smtClean="0">
                <a:latin typeface="Century Schoolbook" pitchFamily="18" charset="0"/>
              </a:rPr>
              <a:t>Роуд</a:t>
            </a:r>
            <a:r>
              <a:rPr lang="ru-RU" dirty="0" smtClean="0">
                <a:latin typeface="Century Schoolbook" pitchFamily="18" charset="0"/>
              </a:rPr>
              <a:t> в </a:t>
            </a:r>
            <a:r>
              <a:rPr lang="ru-RU" dirty="0" err="1" smtClean="0">
                <a:latin typeface="Century Schoolbook" pitchFamily="18" charset="0"/>
              </a:rPr>
              <a:t>Китченере</a:t>
            </a:r>
            <a:r>
              <a:rPr lang="ru-RU" dirty="0" smtClean="0">
                <a:latin typeface="Century Schoolbook" pitchFamily="18" charset="0"/>
              </a:rPr>
              <a:t>.</a:t>
            </a:r>
            <a:endParaRPr lang="ru-RU" dirty="0">
              <a:latin typeface="Century Schoolbook" pitchFamily="18" charset="0"/>
            </a:endParaRPr>
          </a:p>
        </p:txBody>
      </p:sp>
      <p:pic>
        <p:nvPicPr>
          <p:cNvPr id="6" name="Рисунок 5" descr="Apr_11_63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9190" y="4059010"/>
            <a:ext cx="4000528" cy="2680430"/>
          </a:xfrm>
          <a:prstGeom prst="rect">
            <a:avLst/>
          </a:prstGeom>
        </p:spPr>
      </p:pic>
      <p:pic>
        <p:nvPicPr>
          <p:cNvPr id="10" name="Содержимое 9" descr="1246036628_TwbHy-X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29190" y="1241211"/>
            <a:ext cx="4000528" cy="2687855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cap="none" dirty="0" smtClean="0">
                <a:latin typeface="Century Schoolbook" pitchFamily="18" charset="0"/>
              </a:rPr>
              <a:t>Отец Евгений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latin typeface="Century Schoolbook" pitchFamily="18" charset="0"/>
              </a:rPr>
              <a:t>2006 г – присоединился к приходу, стал помогать в алтаре</a:t>
            </a:r>
          </a:p>
          <a:p>
            <a:r>
              <a:rPr lang="ru-RU" dirty="0" smtClean="0">
                <a:latin typeface="Century Schoolbook" pitchFamily="18" charset="0"/>
              </a:rPr>
              <a:t>2008 г – поставлен в иподьяконы</a:t>
            </a:r>
          </a:p>
          <a:p>
            <a:r>
              <a:rPr lang="ru-RU" dirty="0" smtClean="0">
                <a:latin typeface="Century Schoolbook" pitchFamily="18" charset="0"/>
              </a:rPr>
              <a:t>Лето 2010 г – рукоположен в дьяконы</a:t>
            </a:r>
          </a:p>
          <a:p>
            <a:r>
              <a:rPr lang="ru-RU" dirty="0" smtClean="0">
                <a:latin typeface="Century Schoolbook" pitchFamily="18" charset="0"/>
              </a:rPr>
              <a:t>Декабрь 2010 г – стал иереем</a:t>
            </a:r>
          </a:p>
          <a:p>
            <a:endParaRPr lang="ru-RU" dirty="0">
              <a:latin typeface="Century Schoolbook" pitchFamily="18" charset="0"/>
            </a:endParaRPr>
          </a:p>
        </p:txBody>
      </p:sp>
      <p:pic>
        <p:nvPicPr>
          <p:cNvPr id="5" name="Содержимое 4" descr="1246024640_rMkii-X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6314" y="1142984"/>
            <a:ext cx="3986210" cy="2688200"/>
          </a:xfrm>
        </p:spPr>
      </p:pic>
      <p:pic>
        <p:nvPicPr>
          <p:cNvPr id="6" name="Рисунок 5" descr="Apr_11_63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3929066"/>
            <a:ext cx="4000528" cy="266782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cap="none" dirty="0" smtClean="0">
                <a:latin typeface="Century Schoolbook" pitchFamily="18" charset="0"/>
              </a:rPr>
              <a:t>Приход сегодня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>
                <a:latin typeface="Century Schoolbook" pitchFamily="18" charset="0"/>
              </a:rPr>
              <a:t>Сентябрь 2011 г – паломничество </a:t>
            </a:r>
            <a:r>
              <a:rPr lang="ru-RU" dirty="0" smtClean="0">
                <a:latin typeface="Century Schoolbook" pitchFamily="18" charset="0"/>
              </a:rPr>
              <a:t>в </a:t>
            </a:r>
            <a:r>
              <a:rPr lang="ru-RU" dirty="0" err="1" smtClean="0">
                <a:latin typeface="Century Schoolbook" pitchFamily="18" charset="0"/>
              </a:rPr>
              <a:t>Джорданвилль</a:t>
            </a:r>
            <a:r>
              <a:rPr lang="ru-RU" dirty="0" smtClean="0">
                <a:latin typeface="Century Schoolbook" pitchFamily="18" charset="0"/>
              </a:rPr>
              <a:t> – Монастырь Святой </a:t>
            </a:r>
            <a:r>
              <a:rPr lang="ru-RU" dirty="0" smtClean="0">
                <a:latin typeface="Century Schoolbook" pitchFamily="18" charset="0"/>
              </a:rPr>
              <a:t>Троицы</a:t>
            </a:r>
          </a:p>
          <a:p>
            <a:r>
              <a:rPr lang="ru-RU" dirty="0" smtClean="0">
                <a:latin typeface="Century Schoolbook" pitchFamily="18" charset="0"/>
              </a:rPr>
              <a:t>Осень 2011 – открыта приходская школа для детей, ведутся занятия по Слову Божию, истории, русскому языку</a:t>
            </a:r>
          </a:p>
          <a:p>
            <a:r>
              <a:rPr lang="ru-RU" dirty="0" err="1" smtClean="0">
                <a:latin typeface="Century Schoolbook" pitchFamily="18" charset="0"/>
              </a:rPr>
              <a:t>Сестричество</a:t>
            </a:r>
            <a:r>
              <a:rPr lang="ru-RU" dirty="0" smtClean="0">
                <a:latin typeface="Century Schoolbook" pitchFamily="18" charset="0"/>
              </a:rPr>
              <a:t> помогает батюшке в хозяйственных вопросах</a:t>
            </a:r>
            <a:endParaRPr lang="ru-RU" dirty="0">
              <a:latin typeface="Century Schoolbook" pitchFamily="18" charset="0"/>
            </a:endParaRPr>
          </a:p>
        </p:txBody>
      </p:sp>
      <p:pic>
        <p:nvPicPr>
          <p:cNvPr id="5" name="Содержимое 4" descr="100_406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6314" y="1214422"/>
            <a:ext cx="3929090" cy="2616836"/>
          </a:xfrm>
        </p:spPr>
      </p:pic>
      <p:pic>
        <p:nvPicPr>
          <p:cNvPr id="6" name="Рисунок 5" descr="Apr_11_63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3" y="3953566"/>
            <a:ext cx="3929091" cy="261870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cap="none" dirty="0" smtClean="0">
                <a:latin typeface="Century Schoolbook" pitchFamily="18" charset="0"/>
              </a:rPr>
              <a:t>Истоки – 2000-2001 год</a:t>
            </a:r>
            <a:endParaRPr lang="ru-RU" sz="4000" cap="none" dirty="0">
              <a:latin typeface="Century Schoolbook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>
                <a:latin typeface="Century Schoolbook" pitchFamily="18" charset="0"/>
              </a:rPr>
              <a:t>Отец Михаил предложил прихожанам приезжать в </a:t>
            </a:r>
            <a:r>
              <a:rPr lang="ru-RU" dirty="0" err="1" smtClean="0">
                <a:latin typeface="Century Schoolbook" pitchFamily="18" charset="0"/>
              </a:rPr>
              <a:t>Китченер-Ватерлоо</a:t>
            </a:r>
            <a:r>
              <a:rPr lang="ru-RU" dirty="0" smtClean="0">
                <a:latin typeface="Century Schoolbook" pitchFamily="18" charset="0"/>
              </a:rPr>
              <a:t> и проводить беседы. Перед беседами читали акафист.</a:t>
            </a:r>
          </a:p>
          <a:p>
            <a:r>
              <a:rPr lang="ru-RU" dirty="0" smtClean="0">
                <a:latin typeface="Century Schoolbook" pitchFamily="18" charset="0"/>
              </a:rPr>
              <a:t>Собрания проходили в домах прихожан</a:t>
            </a:r>
            <a:endParaRPr lang="ru-RU" dirty="0">
              <a:latin typeface="Century Schoolbook" pitchFamily="18" charset="0"/>
            </a:endParaRPr>
          </a:p>
        </p:txBody>
      </p:sp>
      <p:pic>
        <p:nvPicPr>
          <p:cNvPr id="7" name="Содержимое 6" descr="Father Michael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46700" y="1562120"/>
            <a:ext cx="3546400" cy="47244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cap="none" dirty="0" smtClean="0">
                <a:latin typeface="Century Schoolbook" pitchFamily="18" charset="0"/>
              </a:rPr>
              <a:t>2002 – 2003 г – Письмо Владыке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Century Schoolbook" pitchFamily="18" charset="0"/>
              </a:rPr>
              <a:t>На </a:t>
            </a:r>
            <a:r>
              <a:rPr lang="ru-RU" dirty="0" smtClean="0">
                <a:latin typeface="Century Schoolbook" pitchFamily="18" charset="0"/>
              </a:rPr>
              <a:t>общем собрании прихода было написано письмо к Владыке с просьбой благословить создание прихода в </a:t>
            </a:r>
            <a:r>
              <a:rPr lang="ru-RU" dirty="0" err="1" smtClean="0">
                <a:latin typeface="Century Schoolbook" pitchFamily="18" charset="0"/>
              </a:rPr>
              <a:t>Китченере-Ватерлоо</a:t>
            </a:r>
            <a:r>
              <a:rPr lang="ru-RU" dirty="0" smtClean="0">
                <a:latin typeface="Century Schoolbook" pitchFamily="18" charset="0"/>
              </a:rPr>
              <a:t> – было собрано около 70 подписей. </a:t>
            </a:r>
            <a:endParaRPr lang="ru-RU" dirty="0" smtClean="0">
              <a:latin typeface="Century Schoolbook" pitchFamily="18" charset="0"/>
            </a:endParaRPr>
          </a:p>
          <a:p>
            <a:r>
              <a:rPr lang="ru-RU" dirty="0" smtClean="0">
                <a:latin typeface="Century Schoolbook" pitchFamily="18" charset="0"/>
              </a:rPr>
              <a:t>Официальный ответ от Владыки пришёл 10 января 2003 года – день официального создания прихода.</a:t>
            </a:r>
            <a:endParaRPr lang="ru-RU" dirty="0">
              <a:latin typeface="Century Schoolbook" pitchFamily="18" charset="0"/>
            </a:endParaRPr>
          </a:p>
        </p:txBody>
      </p:sp>
      <p:pic>
        <p:nvPicPr>
          <p:cNvPr id="5" name="Содержимое 4" descr="letter_from_synod600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57752" y="1396683"/>
            <a:ext cx="3785526" cy="5104151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cap="none" dirty="0" smtClean="0">
                <a:latin typeface="Century Schoolbook" pitchFamily="18" charset="0"/>
              </a:rPr>
              <a:t>2002 – 2003 </a:t>
            </a:r>
            <a:r>
              <a:rPr lang="ru-RU" cap="none" dirty="0" smtClean="0">
                <a:latin typeface="Century Schoolbook" pitchFamily="18" charset="0"/>
              </a:rPr>
              <a:t>г – помещение для служб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Century Schoolbook" pitchFamily="18" charset="0"/>
              </a:rPr>
              <a:t>Начался </a:t>
            </a:r>
            <a:r>
              <a:rPr lang="ru-RU" dirty="0" smtClean="0">
                <a:latin typeface="Century Schoolbook" pitchFamily="18" charset="0"/>
              </a:rPr>
              <a:t>поиск помещения – Ирина Филиппова нашла </a:t>
            </a:r>
            <a:r>
              <a:rPr lang="ru-RU" dirty="0" err="1" smtClean="0">
                <a:latin typeface="Century Schoolbook" pitchFamily="18" charset="0"/>
              </a:rPr>
              <a:t>комьюнити</a:t>
            </a:r>
            <a:r>
              <a:rPr lang="ru-RU" dirty="0" smtClean="0">
                <a:latin typeface="Century Schoolbook" pitchFamily="18" charset="0"/>
              </a:rPr>
              <a:t> центр в </a:t>
            </a:r>
            <a:r>
              <a:rPr lang="ru-RU" dirty="0" err="1" smtClean="0">
                <a:latin typeface="Century Schoolbook" pitchFamily="18" charset="0"/>
              </a:rPr>
              <a:t>таунхаузах</a:t>
            </a:r>
            <a:r>
              <a:rPr lang="ru-RU" dirty="0" smtClean="0">
                <a:latin typeface="Century Schoolbook" pitchFamily="18" charset="0"/>
              </a:rPr>
              <a:t> </a:t>
            </a:r>
            <a:r>
              <a:rPr lang="ru-RU" dirty="0" err="1" smtClean="0">
                <a:latin typeface="Century Schoolbook" pitchFamily="18" charset="0"/>
              </a:rPr>
              <a:t>в</a:t>
            </a:r>
            <a:r>
              <a:rPr lang="ru-RU" dirty="0" smtClean="0">
                <a:latin typeface="Century Schoolbook" pitchFamily="18" charset="0"/>
              </a:rPr>
              <a:t> районе </a:t>
            </a:r>
            <a:r>
              <a:rPr lang="ru-RU" dirty="0" err="1" smtClean="0">
                <a:latin typeface="Century Schoolbook" pitchFamily="18" charset="0"/>
              </a:rPr>
              <a:t>Фишер-Холлман</a:t>
            </a:r>
            <a:r>
              <a:rPr lang="ru-RU" dirty="0" smtClean="0">
                <a:latin typeface="Century Schoolbook" pitchFamily="18" charset="0"/>
              </a:rPr>
              <a:t> и Оттава Стрит – копт </a:t>
            </a:r>
            <a:r>
              <a:rPr lang="ru-RU" dirty="0" err="1" smtClean="0">
                <a:latin typeface="Century Schoolbook" pitchFamily="18" charset="0"/>
              </a:rPr>
              <a:t>Шоти</a:t>
            </a:r>
            <a:r>
              <a:rPr lang="ru-RU" dirty="0" smtClean="0">
                <a:latin typeface="Century Schoolbook" pitchFamily="18" charset="0"/>
              </a:rPr>
              <a:t> </a:t>
            </a:r>
            <a:r>
              <a:rPr lang="ru-RU" dirty="0" err="1" smtClean="0">
                <a:latin typeface="Century Schoolbook" pitchFamily="18" charset="0"/>
              </a:rPr>
              <a:t>Фахел</a:t>
            </a:r>
            <a:r>
              <a:rPr lang="ru-RU" dirty="0" smtClean="0">
                <a:latin typeface="Century Schoolbook" pitchFamily="18" charset="0"/>
              </a:rPr>
              <a:t> разрешил проводить службы. </a:t>
            </a:r>
            <a:endParaRPr lang="ru-RU" dirty="0" smtClean="0">
              <a:latin typeface="Century Schoolbook" pitchFamily="18" charset="0"/>
            </a:endParaRPr>
          </a:p>
          <a:p>
            <a:r>
              <a:rPr lang="ru-RU" dirty="0" smtClean="0">
                <a:latin typeface="Century Schoolbook" pitchFamily="18" charset="0"/>
              </a:rPr>
              <a:t>Позже </a:t>
            </a:r>
            <a:r>
              <a:rPr lang="ru-RU" dirty="0" smtClean="0">
                <a:latin typeface="Century Schoolbook" pitchFamily="18" charset="0"/>
              </a:rPr>
              <a:t>ему было отправлено благодарственное письмо от прихода.</a:t>
            </a:r>
          </a:p>
          <a:p>
            <a:endParaRPr lang="ru-RU" dirty="0"/>
          </a:p>
        </p:txBody>
      </p:sp>
      <p:pic>
        <p:nvPicPr>
          <p:cNvPr id="7" name="Содержимое 6" descr="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29190" y="1285860"/>
            <a:ext cx="3786214" cy="2524142"/>
          </a:xfrm>
        </p:spPr>
      </p:pic>
      <p:pic>
        <p:nvPicPr>
          <p:cNvPr id="8" name="Рисунок 7" descr="5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4071942"/>
            <a:ext cx="3786194" cy="252413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cap="none" dirty="0" smtClean="0">
                <a:latin typeface="Century Schoolbook" pitchFamily="18" charset="0"/>
              </a:rPr>
              <a:t>2002 – 2003 г – </a:t>
            </a:r>
            <a:r>
              <a:rPr lang="ru-RU" cap="none" dirty="0" smtClean="0">
                <a:latin typeface="Century Schoolbook" pitchFamily="18" charset="0"/>
              </a:rPr>
              <a:t>службы</a:t>
            </a:r>
            <a:endParaRPr lang="ru-RU" dirty="0"/>
          </a:p>
        </p:txBody>
      </p:sp>
      <p:pic>
        <p:nvPicPr>
          <p:cNvPr id="5" name="Содержимое 4" descr="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357298"/>
            <a:ext cx="2547927" cy="1698618"/>
          </a:xfrm>
        </p:spPr>
      </p:pic>
      <p:pic>
        <p:nvPicPr>
          <p:cNvPr id="6" name="Содержимое 5" descr="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315" y="5000636"/>
            <a:ext cx="2557451" cy="1704968"/>
          </a:xfrm>
        </p:spPr>
      </p:pic>
      <p:pic>
        <p:nvPicPr>
          <p:cNvPr id="7" name="Рисунок 6" descr="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12" y="3167060"/>
            <a:ext cx="2536051" cy="1690700"/>
          </a:xfrm>
          <a:prstGeom prst="rect">
            <a:avLst/>
          </a:prstGeom>
        </p:spPr>
      </p:pic>
      <p:pic>
        <p:nvPicPr>
          <p:cNvPr id="11" name="Рисунок 10" descr="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63391" y="1928802"/>
            <a:ext cx="5168569" cy="392811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cap="none" dirty="0" smtClean="0">
                <a:latin typeface="Century Schoolbook" pitchFamily="18" charset="0"/>
              </a:rPr>
              <a:t>2003 </a:t>
            </a:r>
            <a:r>
              <a:rPr lang="ru-RU" cap="none" dirty="0" smtClean="0">
                <a:latin typeface="Century Schoolbook" pitchFamily="18" charset="0"/>
              </a:rPr>
              <a:t>г – </a:t>
            </a:r>
            <a:r>
              <a:rPr lang="ru-RU" cap="none" dirty="0" smtClean="0">
                <a:latin typeface="Century Schoolbook" pitchFamily="18" charset="0"/>
              </a:rPr>
              <a:t>Пасха</a:t>
            </a:r>
            <a:endParaRPr lang="ru-RU" dirty="0"/>
          </a:p>
        </p:txBody>
      </p:sp>
      <p:pic>
        <p:nvPicPr>
          <p:cNvPr id="8" name="Содержимое 7" descr="7 (1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86318" y="3748110"/>
            <a:ext cx="4343400" cy="2895600"/>
          </a:xfrm>
        </p:spPr>
      </p:pic>
      <p:pic>
        <p:nvPicPr>
          <p:cNvPr id="7" name="Содержимое 6" descr="6 (1)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14282" y="1357298"/>
            <a:ext cx="4191000" cy="2794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3lak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8992" y="2000240"/>
            <a:ext cx="3810000" cy="2857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cap="none" dirty="0" smtClean="0">
                <a:latin typeface="Century Schoolbook" pitchFamily="18" charset="0"/>
              </a:rPr>
              <a:t>2003 г – </a:t>
            </a:r>
            <a:r>
              <a:rPr lang="ru-RU" cap="none" dirty="0" smtClean="0">
                <a:latin typeface="Century Schoolbook" pitchFamily="18" charset="0"/>
              </a:rPr>
              <a:t>Крещение на озере</a:t>
            </a:r>
            <a:endParaRPr lang="ru-RU" dirty="0"/>
          </a:p>
        </p:txBody>
      </p:sp>
      <p:pic>
        <p:nvPicPr>
          <p:cNvPr id="5" name="Содержимое 4" descr="7after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00034" y="4054082"/>
            <a:ext cx="3357586" cy="2518190"/>
          </a:xfrm>
        </p:spPr>
      </p:pic>
      <p:pic>
        <p:nvPicPr>
          <p:cNvPr id="6" name="Содержимое 5" descr="8novopros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6615146" y="1198376"/>
            <a:ext cx="1885944" cy="2730690"/>
          </a:xfrm>
        </p:spPr>
      </p:pic>
      <p:pic>
        <p:nvPicPr>
          <p:cNvPr id="8" name="Рисунок 7" descr="10elic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34" y="1285859"/>
            <a:ext cx="3357586" cy="2518189"/>
          </a:xfrm>
          <a:prstGeom prst="rect">
            <a:avLst/>
          </a:prstGeom>
        </p:spPr>
      </p:pic>
      <p:pic>
        <p:nvPicPr>
          <p:cNvPr id="9" name="Рисунок 8" descr="9 (1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29256" y="4054082"/>
            <a:ext cx="3357586" cy="251819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cap="none" dirty="0" smtClean="0">
                <a:latin typeface="Century Schoolbook" pitchFamily="18" charset="0"/>
              </a:rPr>
              <a:t>2003 </a:t>
            </a:r>
            <a:r>
              <a:rPr lang="ru-RU" cap="none" dirty="0" smtClean="0">
                <a:latin typeface="Century Schoolbook" pitchFamily="18" charset="0"/>
              </a:rPr>
              <a:t>– 2004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3200" dirty="0" smtClean="0">
                <a:latin typeface="Century Schoolbook" pitchFamily="18" charset="0"/>
              </a:rPr>
              <a:t>Службы в </a:t>
            </a:r>
            <a:r>
              <a:rPr lang="ru-RU" sz="3200" dirty="0" err="1" smtClean="0">
                <a:latin typeface="Century Schoolbook" pitchFamily="18" charset="0"/>
              </a:rPr>
              <a:t>комьюнити</a:t>
            </a:r>
            <a:r>
              <a:rPr lang="ru-RU" sz="3200" dirty="0" smtClean="0">
                <a:latin typeface="Century Schoolbook" pitchFamily="18" charset="0"/>
              </a:rPr>
              <a:t> центре проводились несколько лет. Сначала вечерни проводились еженедельно по пятницам, с литургиями по субботам, затем стали проводиться реже – Отец Михаил не мог ездить часто из-за болезни. К этому моменту </a:t>
            </a:r>
            <a:r>
              <a:rPr lang="ru-RU" sz="3200" dirty="0" smtClean="0">
                <a:latin typeface="Century Schoolbook" pitchFamily="18" charset="0"/>
              </a:rPr>
              <a:t>возникла идея </a:t>
            </a:r>
            <a:r>
              <a:rPr lang="ru-RU" sz="3200" dirty="0" smtClean="0">
                <a:latin typeface="Century Schoolbook" pitchFamily="18" charset="0"/>
              </a:rPr>
              <a:t>служить в сербском храме Святого </a:t>
            </a:r>
            <a:r>
              <a:rPr lang="ru-RU" sz="3200" dirty="0" smtClean="0">
                <a:latin typeface="Century Schoolbook" pitchFamily="18" charset="0"/>
              </a:rPr>
              <a:t>Георгия. </a:t>
            </a:r>
            <a:r>
              <a:rPr lang="ru-RU" sz="3200" dirty="0" smtClean="0">
                <a:latin typeface="Century Schoolbook" pitchFamily="18" charset="0"/>
              </a:rPr>
              <a:t>Через полтора года службы прекратились – отец Михаил не мог ездить по состоянию здоровья. </a:t>
            </a:r>
          </a:p>
          <a:p>
            <a:endParaRPr lang="ru-RU" dirty="0"/>
          </a:p>
        </p:txBody>
      </p:sp>
      <p:pic>
        <p:nvPicPr>
          <p:cNvPr id="5" name="Содержимое 4" descr="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29190" y="1214422"/>
            <a:ext cx="3500462" cy="2625348"/>
          </a:xfrm>
        </p:spPr>
      </p:pic>
      <p:pic>
        <p:nvPicPr>
          <p:cNvPr id="6" name="Рисунок 5" descr="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4018363"/>
            <a:ext cx="3500462" cy="262534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cap="none" dirty="0" smtClean="0">
                <a:latin typeface="Century Schoolbook" pitchFamily="18" charset="0"/>
              </a:rPr>
              <a:t>2005 – Новое письмо Владыке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Century Schoolbook" pitchFamily="18" charset="0"/>
              </a:rPr>
              <a:t>Новое обращение </a:t>
            </a:r>
            <a:r>
              <a:rPr lang="ru-RU" dirty="0" smtClean="0">
                <a:latin typeface="Century Schoolbook" pitchFamily="18" charset="0"/>
              </a:rPr>
              <a:t>к Владыке – с просьбой прислать нам другого батюшку. Пока ждали ответа, Отец Георгий согласился </a:t>
            </a:r>
            <a:r>
              <a:rPr lang="ru-RU" dirty="0" smtClean="0">
                <a:latin typeface="Century Schoolbook" pitchFamily="18" charset="0"/>
              </a:rPr>
              <a:t>приезжать </a:t>
            </a:r>
            <a:r>
              <a:rPr lang="ru-RU" dirty="0" smtClean="0">
                <a:latin typeface="Century Schoolbook" pitchFamily="18" charset="0"/>
              </a:rPr>
              <a:t>регулярно и проводить службы в сербском храме. </a:t>
            </a:r>
            <a:endParaRPr lang="ru-RU" dirty="0" smtClean="0">
              <a:latin typeface="Century Schoolbook" pitchFamily="18" charset="0"/>
            </a:endParaRPr>
          </a:p>
          <a:p>
            <a:r>
              <a:rPr lang="ru-RU" dirty="0" smtClean="0">
                <a:latin typeface="Century Schoolbook" pitchFamily="18" charset="0"/>
              </a:rPr>
              <a:t>Службы </a:t>
            </a:r>
            <a:r>
              <a:rPr lang="ru-RU" dirty="0" smtClean="0">
                <a:latin typeface="Century Schoolbook" pitchFamily="18" charset="0"/>
              </a:rPr>
              <a:t>стали проходить раз в три недели, постоянных прихожан было немного, на службы приходило мало народа, Отец Георгий очень расстраивался и спустя какое-то время отказался ездить служить.</a:t>
            </a:r>
            <a:endParaRPr lang="ru-RU" dirty="0">
              <a:latin typeface="Century Schoolbook" pitchFamily="18" charset="0"/>
            </a:endParaRPr>
          </a:p>
        </p:txBody>
      </p:sp>
      <p:pic>
        <p:nvPicPr>
          <p:cNvPr id="5" name="Содержимое 4" descr="21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14942" y="1285860"/>
            <a:ext cx="3429024" cy="2571769"/>
          </a:xfrm>
        </p:spPr>
      </p:pic>
      <p:pic>
        <p:nvPicPr>
          <p:cNvPr id="6" name="Рисунок 5" descr="2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38728" y="4071942"/>
            <a:ext cx="3429024" cy="2571768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109</TotalTime>
  <Words>451</Words>
  <Application>Microsoft Office PowerPoint</Application>
  <PresentationFormat>Экран (4:3)</PresentationFormat>
  <Paragraphs>36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Десятилетняя История Становления Прихода  </vt:lpstr>
      <vt:lpstr>Истоки – 2000-2001 год</vt:lpstr>
      <vt:lpstr>2002 – 2003 г – Письмо Владыке</vt:lpstr>
      <vt:lpstr>2002 – 2003 г – помещение для служб</vt:lpstr>
      <vt:lpstr>2002 – 2003 г – службы</vt:lpstr>
      <vt:lpstr>2003 г – Пасха</vt:lpstr>
      <vt:lpstr>2003 г – Крещение на озере</vt:lpstr>
      <vt:lpstr>2003 – 2004 </vt:lpstr>
      <vt:lpstr>2005 – Новое письмо Владыке</vt:lpstr>
      <vt:lpstr>2006 – 2010 – Отец Вячеслав</vt:lpstr>
      <vt:lpstr>2010 – 2011 Поиски помещения</vt:lpstr>
      <vt:lpstr>Отец Евгений</vt:lpstr>
      <vt:lpstr>Приход сегодня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Десятилетняя История Становления Прихода  </dc:title>
  <dc:creator>Настюшка</dc:creator>
  <cp:lastModifiedBy>Настюшка</cp:lastModifiedBy>
  <cp:revision>37</cp:revision>
  <dcterms:created xsi:type="dcterms:W3CDTF">2011-09-26T23:43:29Z</dcterms:created>
  <dcterms:modified xsi:type="dcterms:W3CDTF">2011-09-27T01:37:02Z</dcterms:modified>
</cp:coreProperties>
</file>